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39" r:id="rId2"/>
  </p:sldMasterIdLst>
  <p:notesMasterIdLst>
    <p:notesMasterId r:id="rId6"/>
  </p:notesMasterIdLst>
  <p:handoutMasterIdLst>
    <p:handoutMasterId r:id="rId7"/>
  </p:handoutMasterIdLst>
  <p:sldIdLst>
    <p:sldId id="346" r:id="rId3"/>
    <p:sldId id="485" r:id="rId4"/>
    <p:sldId id="486" r:id="rId5"/>
  </p:sldIdLst>
  <p:sldSz cx="9144000" cy="5143500" type="screen16x9"/>
  <p:notesSz cx="7026275" cy="93122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FD1689A-4C89-2578-3B4B-E89A834151D6}" name="Nancy Raider" initials="NR" userId="S::nar4015@med.cornell.edu::d49d8a2c-e8e6-46d3-9c26-d4f35563bb5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815"/>
    <a:srgbClr val="555555"/>
    <a:srgbClr val="343433"/>
    <a:srgbClr val="B31B1B"/>
    <a:srgbClr val="E87722"/>
    <a:srgbClr val="000000"/>
    <a:srgbClr val="CF4520"/>
    <a:srgbClr val="636463"/>
    <a:srgbClr val="F47A22"/>
    <a:srgbClr val="A21E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95" autoAdjust="0"/>
    <p:restoredTop sz="95461" autoAdjust="0"/>
  </p:normalViewPr>
  <p:slideViewPr>
    <p:cSldViewPr snapToGrid="0" snapToObjects="1">
      <p:cViewPr varScale="1">
        <p:scale>
          <a:sx n="156" d="100"/>
          <a:sy n="156" d="100"/>
        </p:scale>
        <p:origin x="192" y="25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43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handoutMaster" Target="handoutMasters/handoutMaster1.xml"/><Relationship Id="rId12" Type="http://schemas.microsoft.com/office/2018/10/relationships/authors" Target="author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9930" y="0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/>
          <a:lstStyle>
            <a:lvl1pPr algn="r">
              <a:defRPr sz="1200"/>
            </a:lvl1pPr>
          </a:lstStyle>
          <a:p>
            <a:fld id="{9D880E72-C0D1-7B4E-95F7-AA2918E085BC}" type="datetimeFigureOut">
              <a:rPr lang="en-US" smtClean="0"/>
              <a:pPr/>
              <a:t>3/25/25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5045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9930" y="8845045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 anchor="b"/>
          <a:lstStyle>
            <a:lvl1pPr algn="r">
              <a:defRPr sz="1200"/>
            </a:lvl1pPr>
          </a:lstStyle>
          <a:p>
            <a:fld id="{25FBFBE2-5FC1-6D49-9CB1-BEBD9B36BD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7213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2.svg>
</file>

<file path=ppt/media/image3.png>
</file>

<file path=ppt/media/image4.sv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9930" y="0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/>
          <a:lstStyle>
            <a:lvl1pPr algn="r">
              <a:defRPr sz="1200"/>
            </a:lvl1pPr>
          </a:lstStyle>
          <a:p>
            <a:fld id="{835B1ABD-57F1-1B46-A417-3C7D1F2A85D0}" type="datetimeFigureOut">
              <a:rPr lang="en-US" smtClean="0"/>
              <a:pPr/>
              <a:t>3/25/25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8500"/>
            <a:ext cx="6207125" cy="3492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60" tIns="46680" rIns="93360" bIns="4668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628" y="4423331"/>
            <a:ext cx="5621020" cy="4190524"/>
          </a:xfrm>
          <a:prstGeom prst="rect">
            <a:avLst/>
          </a:prstGeom>
        </p:spPr>
        <p:txBody>
          <a:bodyPr vert="horz" lIns="93360" tIns="46680" rIns="93360" bIns="4668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5045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9930" y="8845045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 anchor="b"/>
          <a:lstStyle>
            <a:lvl1pPr algn="r">
              <a:defRPr sz="1200"/>
            </a:lvl1pPr>
          </a:lstStyle>
          <a:p>
            <a:fld id="{33FF746A-9A42-BC49-B5AB-F8339C12B1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097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30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473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507A2-D477-7E7E-A216-7FC79C8BF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DC4A53-789F-BA05-4F83-EDA9C2896E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8D53AA-9167-7193-AC9B-41DFD4A847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7A526-8D92-E3BA-F680-F98EBD7B9D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0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08F8DD-10C1-9CE3-7F45-489DFFAD302E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D92239-97C5-DC53-FCF8-631C38E32D24}"/>
              </a:ext>
            </a:extLst>
          </p:cNvPr>
          <p:cNvSpPr/>
          <p:nvPr userDrawn="1"/>
        </p:nvSpPr>
        <p:spPr>
          <a:xfrm>
            <a:off x="0" y="1320394"/>
            <a:ext cx="9144000" cy="3362743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396072" y="1603653"/>
            <a:ext cx="8351856" cy="1329595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Masterbrand 1-liner</a:t>
            </a:r>
            <a:br>
              <a:rPr lang="en-US" dirty="0"/>
            </a:br>
            <a:r>
              <a:rPr lang="en-US" dirty="0"/>
              <a:t>Cover Slide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6072" y="3020419"/>
            <a:ext cx="8351856" cy="2908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None/>
              <a:defRPr sz="21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  <p:sp>
        <p:nvSpPr>
          <p:cNvPr id="14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396072" y="3816384"/>
            <a:ext cx="5853112" cy="52847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tabLst/>
              <a:defRPr sz="15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Presenter’s Name</a:t>
            </a:r>
          </a:p>
          <a:p>
            <a:pPr lvl="0"/>
            <a:r>
              <a:rPr lang="en-US" dirty="0"/>
              <a:t>Presenter’s Title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5842000" y="3816383"/>
            <a:ext cx="2905928" cy="52847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5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01.03.24</a:t>
            </a:r>
            <a:br>
              <a:rPr lang="en-US" dirty="0"/>
            </a:br>
            <a:r>
              <a:rPr lang="en-US" dirty="0"/>
              <a:t>Web address here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8684B0-CA31-A3A1-9A7B-E61331323C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187837"/>
            <a:ext cx="9144000" cy="4953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86E9C3A-C2EA-8C12-137D-AD641CC3838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9653" y="400173"/>
            <a:ext cx="4550912" cy="44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6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3DF5B6-8C3D-11C4-7615-44F0C6870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751674C-E917-6EC7-BD46-04395286A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94060"/>
            <a:ext cx="4040660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FE2ACCC-DD45-B3AA-3F38-BFC90B1F6C1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36782" y="594060"/>
            <a:ext cx="4040660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4871BFAE-FE4F-F5FD-6080-11E1045FEA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43870" y="0"/>
            <a:ext cx="3700130" cy="51435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B544A2-6FDF-57C2-B14B-E4ADDDAA2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123568"/>
            <a:ext cx="467346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83CDE917-A7C9-1F9B-C858-56510DB65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94060"/>
            <a:ext cx="4681125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&amp; Copy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457202" y="662507"/>
            <a:ext cx="2569035" cy="170754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3287485" y="662507"/>
            <a:ext cx="2569035" cy="170754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6117766" y="662507"/>
            <a:ext cx="2569035" cy="170754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04F15ED-E47A-A121-FEA2-D5A985DFA0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BD5B9CC-B9CE-BC16-0D2C-B79666938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CBB301A-5DB9-1A2D-435E-047CEEB39A1C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3282779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AC6AEDD-A44B-7357-7F77-EDDCC2F8DCB4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116595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op &amp; Copy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6AEAB4E0-EC82-DB10-0691-C7D57C1163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" y="660569"/>
            <a:ext cx="8229598" cy="170754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7EC80901-5414-5465-B9DD-C2808DF290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550E7DA-BF61-922F-6C58-CCEB9E7FC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8220242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&amp;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457200" y="721884"/>
            <a:ext cx="2569034" cy="3139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25" name="Chart Placeholder 6">
            <a:extLst>
              <a:ext uri="{FF2B5EF4-FFF2-40B4-BE49-F238E27FC236}">
                <a16:creationId xmlns:a16="http://schemas.microsoft.com/office/drawing/2014/main" id="{05CE34A9-2767-EE52-2288-0282EAB77DA4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3292188" y="721884"/>
            <a:ext cx="2569034" cy="3139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6" name="Chart Placeholder 6">
            <a:extLst>
              <a:ext uri="{FF2B5EF4-FFF2-40B4-BE49-F238E27FC236}">
                <a16:creationId xmlns:a16="http://schemas.microsoft.com/office/drawing/2014/main" id="{38D520DC-ADC2-F226-F41C-DDB4ADE9DE0C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110868" y="721884"/>
            <a:ext cx="2569034" cy="3139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F90E998F-0EE0-BAE3-93E8-713B6F4BD3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D3409C1-6CA9-5A9A-CA79-E15B57BCB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63E3B64-6DC2-93C1-725F-862FE960D220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3282779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47F5947-A02D-03E9-AC17-E61BE3082AE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116595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&amp;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6">
            <a:extLst>
              <a:ext uri="{FF2B5EF4-FFF2-40B4-BE49-F238E27FC236}">
                <a16:creationId xmlns:a16="http://schemas.microsoft.com/office/drawing/2014/main" id="{1A51BEDA-2ECE-F4E3-D7CC-B17120C31B22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457200" y="721884"/>
            <a:ext cx="1985216" cy="5355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75C67F8C-ADB5-0740-A2E8-26D3D52BD1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2EBDDF-5E8A-08E3-4231-ED10F1326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1985218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hart Placeholder 6">
            <a:extLst>
              <a:ext uri="{FF2B5EF4-FFF2-40B4-BE49-F238E27FC236}">
                <a16:creationId xmlns:a16="http://schemas.microsoft.com/office/drawing/2014/main" id="{84692620-1CF2-21C8-F61E-279D6088399C}"/>
              </a:ext>
            </a:extLst>
          </p:cNvPr>
          <p:cNvSpPr>
            <a:spLocks noGrp="1"/>
          </p:cNvSpPr>
          <p:nvPr>
            <p:ph type="chart" sz="quarter" idx="24"/>
          </p:nvPr>
        </p:nvSpPr>
        <p:spPr>
          <a:xfrm>
            <a:off x="2538661" y="721884"/>
            <a:ext cx="1985216" cy="5355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1BE2E6F-83B1-920C-46A2-9FB21A81B36C}"/>
              </a:ext>
            </a:extLst>
          </p:cNvPr>
          <p:cNvSpPr>
            <a:spLocks noGrp="1"/>
          </p:cNvSpPr>
          <p:nvPr>
            <p:ph idx="25"/>
          </p:nvPr>
        </p:nvSpPr>
        <p:spPr>
          <a:xfrm>
            <a:off x="2538661" y="2429425"/>
            <a:ext cx="1985218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Chart Placeholder 6">
            <a:extLst>
              <a:ext uri="{FF2B5EF4-FFF2-40B4-BE49-F238E27FC236}">
                <a16:creationId xmlns:a16="http://schemas.microsoft.com/office/drawing/2014/main" id="{D108831C-8C93-7BEA-4466-65381D27082A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4620122" y="721884"/>
            <a:ext cx="1985216" cy="5355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F721AD43-8ED1-C524-D6AF-1298683C9AAD}"/>
              </a:ext>
            </a:extLst>
          </p:cNvPr>
          <p:cNvSpPr>
            <a:spLocks noGrp="1"/>
          </p:cNvSpPr>
          <p:nvPr>
            <p:ph idx="27"/>
          </p:nvPr>
        </p:nvSpPr>
        <p:spPr>
          <a:xfrm>
            <a:off x="4620122" y="2429425"/>
            <a:ext cx="1985218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Chart Placeholder 6">
            <a:extLst>
              <a:ext uri="{FF2B5EF4-FFF2-40B4-BE49-F238E27FC236}">
                <a16:creationId xmlns:a16="http://schemas.microsoft.com/office/drawing/2014/main" id="{AD48C0FF-B872-59E9-9FA3-AF1CD37F9501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6701582" y="721884"/>
            <a:ext cx="1985216" cy="5355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8F4405D-3A1F-350E-3753-F7310B8CC94C}"/>
              </a:ext>
            </a:extLst>
          </p:cNvPr>
          <p:cNvSpPr>
            <a:spLocks noGrp="1"/>
          </p:cNvSpPr>
          <p:nvPr>
            <p:ph idx="29"/>
          </p:nvPr>
        </p:nvSpPr>
        <p:spPr>
          <a:xfrm>
            <a:off x="6701582" y="2429425"/>
            <a:ext cx="1985218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s &amp;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6">
            <a:extLst>
              <a:ext uri="{FF2B5EF4-FFF2-40B4-BE49-F238E27FC236}">
                <a16:creationId xmlns:a16="http://schemas.microsoft.com/office/drawing/2014/main" id="{2E5BD443-A2ED-4728-2C8E-3D755CFCE860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457200" y="721884"/>
            <a:ext cx="1985216" cy="5355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DB32806E-9ECC-38A3-DC09-ECFAA09DE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335EF53-0ED0-E456-0EDC-5FE74C8B6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8220242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CDBB8CA8-138E-D4E5-EC06-E6159F408057}"/>
              </a:ext>
            </a:extLst>
          </p:cNvPr>
          <p:cNvSpPr>
            <a:spLocks noGrp="1"/>
          </p:cNvSpPr>
          <p:nvPr>
            <p:ph type="chart" sz="quarter" idx="24"/>
          </p:nvPr>
        </p:nvSpPr>
        <p:spPr>
          <a:xfrm>
            <a:off x="2538661" y="721884"/>
            <a:ext cx="1985216" cy="5355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0" name="Chart Placeholder 6">
            <a:extLst>
              <a:ext uri="{FF2B5EF4-FFF2-40B4-BE49-F238E27FC236}">
                <a16:creationId xmlns:a16="http://schemas.microsoft.com/office/drawing/2014/main" id="{B0ABA782-7951-5B68-3A4B-84800F7C5591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4620122" y="721884"/>
            <a:ext cx="1985216" cy="5355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2" name="Chart Placeholder 6">
            <a:extLst>
              <a:ext uri="{FF2B5EF4-FFF2-40B4-BE49-F238E27FC236}">
                <a16:creationId xmlns:a16="http://schemas.microsoft.com/office/drawing/2014/main" id="{EDE0EE97-A19D-FE1D-3D04-2C6DEF8AF491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6701582" y="721884"/>
            <a:ext cx="1985216" cy="5355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2308994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&amp;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6">
            <a:extLst>
              <a:ext uri="{FF2B5EF4-FFF2-40B4-BE49-F238E27FC236}">
                <a16:creationId xmlns:a16="http://schemas.microsoft.com/office/drawing/2014/main" id="{C0C0F081-2FD9-B43B-58C1-825ACA5D7D6E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457199" y="594059"/>
            <a:ext cx="4031673" cy="3139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B02DDF5A-9959-8DC9-9BC2-32E5E44F69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36885-E7CC-2D0D-BE78-C9D206BF0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2642" y="594060"/>
            <a:ext cx="4114801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6">
            <a:extLst>
              <a:ext uri="{FF2B5EF4-FFF2-40B4-BE49-F238E27FC236}">
                <a16:creationId xmlns:a16="http://schemas.microsoft.com/office/drawing/2014/main" id="{824676FA-0309-7D0D-5176-B13CCA6B0E5A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4655129" y="594059"/>
            <a:ext cx="4022315" cy="3139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4CD44697-F530-C03F-2D23-2445D57A88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4DD29596-5DF3-52F6-A165-6C84E1F23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594060"/>
            <a:ext cx="4114801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py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C7B926-B124-4173-66D6-40FE88F7621A}"/>
              </a:ext>
            </a:extLst>
          </p:cNvPr>
          <p:cNvSpPr/>
          <p:nvPr userDrawn="1"/>
        </p:nvSpPr>
        <p:spPr>
          <a:xfrm>
            <a:off x="0" y="4295776"/>
            <a:ext cx="9144000" cy="847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89E338A-6874-C3D9-DD50-D4829A9F5F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0499" y="2038174"/>
            <a:ext cx="8351856" cy="664797"/>
          </a:xfrm>
        </p:spPr>
        <p:txBody>
          <a:bodyPr lIns="0" bIns="0" anchor="b" anchorCtr="0">
            <a:spAutoFit/>
          </a:bodyPr>
          <a:lstStyle>
            <a:lvl1pPr algn="ctr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Question?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18FD301-E754-7449-B322-995679D41C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7E73198-EFC1-EBC1-30A1-DB508E7A38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33031" y="4096312"/>
            <a:ext cx="4077938" cy="39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796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uilding surrounded by trees&#10;&#10;Description automatically generated">
            <a:extLst>
              <a:ext uri="{FF2B5EF4-FFF2-40B4-BE49-F238E27FC236}">
                <a16:creationId xmlns:a16="http://schemas.microsoft.com/office/drawing/2014/main" id="{715371B4-F594-6CD8-7C79-3CCA926347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1" b="17333"/>
          <a:stretch/>
        </p:blipFill>
        <p:spPr>
          <a:xfrm>
            <a:off x="484" y="0"/>
            <a:ext cx="9143516" cy="51435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70499" y="1409681"/>
            <a:ext cx="8351856" cy="664797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0499" y="2179751"/>
            <a:ext cx="8351856" cy="2908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None/>
              <a:defRPr sz="21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1282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py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C7B926-B124-4173-66D6-40FE88F7621A}"/>
              </a:ext>
            </a:extLst>
          </p:cNvPr>
          <p:cNvSpPr/>
          <p:nvPr userDrawn="1"/>
        </p:nvSpPr>
        <p:spPr>
          <a:xfrm>
            <a:off x="0" y="4295776"/>
            <a:ext cx="9144000" cy="847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89E338A-6874-C3D9-DD50-D4829A9F5F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0499" y="2038174"/>
            <a:ext cx="8351856" cy="664797"/>
          </a:xfrm>
        </p:spPr>
        <p:txBody>
          <a:bodyPr lIns="0" bIns="0" anchor="b" anchorCtr="0">
            <a:spAutoFit/>
          </a:bodyPr>
          <a:lstStyle>
            <a:lvl1pPr algn="ctr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18FD301-E754-7449-B322-995679D41C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DFEBFF9F-8370-DBDA-110A-5880E2F730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33031" y="4096312"/>
            <a:ext cx="4077938" cy="39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2213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1DB78F4-9839-506D-85A5-E46EC9A346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E902B94D-AA91-6B02-2AAE-FBBC52A542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33031" y="2280184"/>
            <a:ext cx="4077938" cy="39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761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E54E443-B87C-1C4F-9AB2-11BC1D8CFB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3968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CB2B07-F7A5-6E43-B603-3C15A9FCB9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011" y="4316758"/>
            <a:ext cx="1431135" cy="456075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EFD851D-6509-4F4F-A97A-AE4E24A11A00}"/>
              </a:ext>
            </a:extLst>
          </p:cNvPr>
          <p:cNvSpPr txBox="1">
            <a:spLocks/>
          </p:cNvSpPr>
          <p:nvPr userDrawn="1"/>
        </p:nvSpPr>
        <p:spPr>
          <a:xfrm>
            <a:off x="7151932" y="4445806"/>
            <a:ext cx="1274708" cy="25853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b="0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b="1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b="1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b="1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b="1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aseline="0" dirty="0">
                <a:solidFill>
                  <a:schemeClr val="accent2"/>
                </a:solidFill>
                <a:latin typeface="Arial" panose="020B0604020202020204" pitchFamily="34" charset="0"/>
              </a:rPr>
              <a:t>cedars-</a:t>
            </a:r>
            <a:r>
              <a:rPr lang="en-US" sz="1200" baseline="0" dirty="0" err="1">
                <a:solidFill>
                  <a:schemeClr val="accent2"/>
                </a:solidFill>
                <a:latin typeface="Arial" panose="020B0604020202020204" pitchFamily="34" charset="0"/>
              </a:rPr>
              <a:t>sinai.org</a:t>
            </a:r>
            <a:endParaRPr lang="en-US" sz="1200" baseline="0" dirty="0">
              <a:solidFill>
                <a:schemeClr val="accent2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427" y="458743"/>
            <a:ext cx="7732212" cy="1790700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4428" y="2701528"/>
            <a:ext cx="7732211" cy="341632"/>
          </a:xfrm>
        </p:spPr>
        <p:txBody>
          <a:bodyPr anchor="t"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342896" indent="0" algn="ctr">
              <a:buNone/>
              <a:defRPr sz="1500"/>
            </a:lvl2pPr>
            <a:lvl3pPr marL="685793" indent="0" algn="ctr">
              <a:buNone/>
              <a:defRPr sz="1350"/>
            </a:lvl3pPr>
            <a:lvl4pPr marL="1028690" indent="0" algn="ctr">
              <a:buNone/>
              <a:defRPr sz="1200"/>
            </a:lvl4pPr>
            <a:lvl5pPr marL="1371587" indent="0" algn="ctr">
              <a:buNone/>
              <a:defRPr sz="1200"/>
            </a:lvl5pPr>
            <a:lvl6pPr marL="1714483" indent="0" algn="ctr">
              <a:buNone/>
              <a:defRPr sz="1200"/>
            </a:lvl6pPr>
            <a:lvl7pPr marL="2057379" indent="0" algn="ctr">
              <a:buNone/>
              <a:defRPr sz="1200"/>
            </a:lvl7pPr>
            <a:lvl8pPr marL="2400276" indent="0" algn="ctr">
              <a:buNone/>
              <a:defRPr sz="1200"/>
            </a:lvl8pPr>
            <a:lvl9pPr marL="2743173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25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E54E443-B87C-1C4F-9AB2-11BC1D8CFB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3968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CB2B07-F7A5-6E43-B603-3C15A9FCB9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009" y="4316758"/>
            <a:ext cx="1431135" cy="456075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EFD851D-6509-4F4F-A97A-AE4E24A11A00}"/>
              </a:ext>
            </a:extLst>
          </p:cNvPr>
          <p:cNvSpPr txBox="1">
            <a:spLocks/>
          </p:cNvSpPr>
          <p:nvPr userDrawn="1"/>
        </p:nvSpPr>
        <p:spPr>
          <a:xfrm>
            <a:off x="7151931" y="4445805"/>
            <a:ext cx="1274708" cy="25853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b="0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b="1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b="1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b="1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b="1" i="0" kern="1200" baseline="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aseline="0" dirty="0">
                <a:solidFill>
                  <a:schemeClr val="accent2"/>
                </a:solidFill>
                <a:latin typeface="Arial" panose="020B0604020202020204" pitchFamily="34" charset="0"/>
              </a:rPr>
              <a:t>cedars-</a:t>
            </a:r>
            <a:r>
              <a:rPr lang="en-US" sz="1200" baseline="0" dirty="0" err="1">
                <a:solidFill>
                  <a:schemeClr val="accent2"/>
                </a:solidFill>
                <a:latin typeface="Arial" panose="020B0604020202020204" pitchFamily="34" charset="0"/>
              </a:rPr>
              <a:t>sinai.org</a:t>
            </a:r>
            <a:endParaRPr lang="en-US" sz="1200" baseline="0" dirty="0">
              <a:solidFill>
                <a:schemeClr val="accent2"/>
              </a:solidFill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427" y="458743"/>
            <a:ext cx="7732212" cy="1790700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4426" y="2701528"/>
            <a:ext cx="7732211" cy="1241822"/>
          </a:xfrm>
        </p:spPr>
        <p:txBody>
          <a:bodyPr anchor="t"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38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97864"/>
            <a:ext cx="7891272" cy="3209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9919A-1AF4-8143-B305-C972D12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9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9ED71A1-2EF4-B847-A261-D8C8729048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3968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36697B-2117-1F43-828B-8F30EC4B7AB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0011" y="4316758"/>
            <a:ext cx="1431135" cy="456075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9919A-1AF4-8143-B305-C972D12AEE0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EE76491-7464-E849-A9B8-93DF37B28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427" y="458743"/>
            <a:ext cx="7732212" cy="1790700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65A7F18-FD1A-FB46-A6B2-D60941384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428" y="2701528"/>
            <a:ext cx="7732211" cy="1241822"/>
          </a:xfrm>
        </p:spPr>
        <p:txBody>
          <a:bodyPr anchor="t"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342896" indent="0" algn="ctr">
              <a:buNone/>
              <a:defRPr sz="1500"/>
            </a:lvl2pPr>
            <a:lvl3pPr marL="685793" indent="0" algn="ctr">
              <a:buNone/>
              <a:defRPr sz="1350"/>
            </a:lvl3pPr>
            <a:lvl4pPr marL="1028690" indent="0" algn="ctr">
              <a:buNone/>
              <a:defRPr sz="1200"/>
            </a:lvl4pPr>
            <a:lvl5pPr marL="1371587" indent="0" algn="ctr">
              <a:buNone/>
              <a:defRPr sz="1200"/>
            </a:lvl5pPr>
            <a:lvl6pPr marL="1714483" indent="0" algn="ctr">
              <a:buNone/>
              <a:defRPr sz="1200"/>
            </a:lvl6pPr>
            <a:lvl7pPr marL="2057379" indent="0" algn="ctr">
              <a:buNone/>
              <a:defRPr sz="1200"/>
            </a:lvl7pPr>
            <a:lvl8pPr marL="2400276" indent="0" algn="ctr">
              <a:buNone/>
              <a:defRPr sz="1200"/>
            </a:lvl8pPr>
            <a:lvl9pPr marL="2743173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97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786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786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9919A-1AF4-8143-B305-C972D12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53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97864"/>
            <a:ext cx="3868340" cy="617934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896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7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7"/>
            <a:ext cx="3868340" cy="26414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197864"/>
            <a:ext cx="3887391" cy="617934"/>
          </a:xfrm>
        </p:spPr>
        <p:txBody>
          <a:bodyPr anchor="ctr"/>
          <a:lstStyle>
            <a:lvl1pPr marL="0" indent="0">
              <a:buNone/>
              <a:defRPr sz="1800" b="1"/>
            </a:lvl1pPr>
            <a:lvl2pPr marL="342896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7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1878807"/>
            <a:ext cx="3887391" cy="26414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9919A-1AF4-8143-B305-C972D12AEE0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36DDE8D-023A-294F-BFD8-8040DEC5C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372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91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9919A-1AF4-8143-B305-C972D12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6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9919A-1AF4-8143-B305-C972D12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6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1814BC-ED90-4C15-D282-1424524CBB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" r="3983" b="10200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9E7BC5-AEA3-F892-AA61-B52287EC6B00}"/>
              </a:ext>
            </a:extLst>
          </p:cNvPr>
          <p:cNvSpPr/>
          <p:nvPr userDrawn="1"/>
        </p:nvSpPr>
        <p:spPr>
          <a:xfrm>
            <a:off x="0" y="0"/>
            <a:ext cx="9144000" cy="4980878"/>
          </a:xfrm>
          <a:prstGeom prst="rect">
            <a:avLst/>
          </a:prstGeom>
          <a:gradFill>
            <a:gsLst>
              <a:gs pos="40000">
                <a:schemeClr val="accent1">
                  <a:lumMod val="5000"/>
                  <a:lumOff val="95000"/>
                  <a:alpha val="67104"/>
                </a:schemeClr>
              </a:gs>
              <a:gs pos="57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70499" y="1409681"/>
            <a:ext cx="8351856" cy="664797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0499" y="2179751"/>
            <a:ext cx="8351856" cy="2908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None/>
              <a:defRPr sz="21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334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3A8FC1-DF2B-7449-9CB8-118835B2CDD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0936" y="1197864"/>
            <a:ext cx="3435350" cy="3238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0936" y="0"/>
            <a:ext cx="7891272" cy="94621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4582118" y="946128"/>
            <a:ext cx="4561883" cy="3654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0" i="0">
                <a:latin typeface="Arial" panose="020B0604020202020204" pitchFamily="34" charset="0"/>
              </a:defRPr>
            </a:lvl1pPr>
            <a:lvl2pPr marL="457196" indent="0">
              <a:buNone/>
              <a:defRPr sz="2800"/>
            </a:lvl2pPr>
            <a:lvl3pPr marL="914391" indent="0">
              <a:buNone/>
              <a:defRPr sz="2400"/>
            </a:lvl3pPr>
            <a:lvl4pPr marL="1371587" indent="0">
              <a:buNone/>
              <a:defRPr sz="2000"/>
            </a:lvl4pPr>
            <a:lvl5pPr marL="1828782" indent="0">
              <a:buNone/>
              <a:defRPr sz="2000"/>
            </a:lvl5pPr>
            <a:lvl6pPr marL="2285978" indent="0">
              <a:buNone/>
              <a:defRPr sz="2000"/>
            </a:lvl6pPr>
            <a:lvl7pPr marL="2743173" indent="0">
              <a:buNone/>
              <a:defRPr sz="2000"/>
            </a:lvl7pPr>
            <a:lvl8pPr marL="3200368" indent="0">
              <a:buNone/>
              <a:defRPr sz="2000"/>
            </a:lvl8pPr>
            <a:lvl9pPr marL="3657563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E964F8-2D33-304D-B7C0-732D65340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6936" y="4767264"/>
            <a:ext cx="586298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1E1F0D4-E34C-5C43-834A-CBB0D443F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9028" y="4796463"/>
            <a:ext cx="287258" cy="21544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fld id="{5339919A-1AF4-8143-B305-C972D12AEE0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81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73700F6-A10D-2E48-A752-5CE2321496F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0938" y="1197865"/>
            <a:ext cx="3990975" cy="34274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7059478-CFE7-2449-A88F-50CF94749E9D}"/>
              </a:ext>
            </a:extLst>
          </p:cNvPr>
          <p:cNvSpPr/>
          <p:nvPr userDrawn="1"/>
        </p:nvSpPr>
        <p:spPr>
          <a:xfrm>
            <a:off x="5273126" y="1201448"/>
            <a:ext cx="3992336" cy="3091153"/>
          </a:xfrm>
          <a:prstGeom prst="roundRect">
            <a:avLst>
              <a:gd name="adj" fmla="val 3303"/>
            </a:avLst>
          </a:prstGeom>
          <a:solidFill>
            <a:srgbClr val="616262">
              <a:alpha val="10000"/>
            </a:srgb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rgbClr val="888A8D"/>
              </a:solidFill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CA56411-12DC-B140-B7CB-7D6B876151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20108" y="1568672"/>
            <a:ext cx="3173186" cy="25323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ctr">
              <a:defRPr lang="en-US" dirty="0">
                <a:solidFill>
                  <a:schemeClr val="accent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DB3342"/>
              </a:buClr>
              <a:buNone/>
              <a:tabLst/>
            </a:pPr>
            <a:r>
              <a:rPr lang="en-US"/>
              <a:t>Click to edit Master text styles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0E8F031-04D6-5D4E-908A-AE755ECF3A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6936" y="4767264"/>
            <a:ext cx="586298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7BB4590-4712-E54A-B55F-99ED6E2EB6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9028" y="4796463"/>
            <a:ext cx="287258" cy="21544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fld id="{5339919A-1AF4-8143-B305-C972D12AEE0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870BA5F-E2CA-E44C-A885-1B9EB73D30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0"/>
            <a:ext cx="7891272" cy="94621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15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with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1C1227-B0FC-2944-A64F-25D7F1EC1A9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0936" y="1187451"/>
            <a:ext cx="3435350" cy="3230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C56E867-B978-2B48-AED5-26744EF059FB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572000" y="1201447"/>
            <a:ext cx="3922520" cy="339277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0" i="0"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74EDE79-FFC2-CA4E-8DF3-86DA99B3B1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0"/>
            <a:ext cx="7891272" cy="94621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A379CC-B151-AD47-8288-1D320CA9F7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6936" y="4767264"/>
            <a:ext cx="586298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94D9591-CFC0-3C43-9531-2B0373EC9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9028" y="4796463"/>
            <a:ext cx="287258" cy="21544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fld id="{5339919A-1AF4-8143-B305-C972D12AEE0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3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/>
          </p:nvPr>
        </p:nvSpPr>
        <p:spPr>
          <a:xfrm>
            <a:off x="0" y="946128"/>
            <a:ext cx="9144000" cy="36609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0" i="0">
                <a:latin typeface="Arial" panose="020B0604020202020204" pitchFamily="34" charset="0"/>
              </a:defRPr>
            </a:lvl1pPr>
            <a:lvl2pPr marL="457196" indent="0">
              <a:buNone/>
              <a:defRPr sz="2800"/>
            </a:lvl2pPr>
            <a:lvl3pPr marL="914391" indent="0">
              <a:buNone/>
              <a:defRPr sz="2400"/>
            </a:lvl3pPr>
            <a:lvl4pPr marL="1371587" indent="0">
              <a:buNone/>
              <a:defRPr sz="2000"/>
            </a:lvl4pPr>
            <a:lvl5pPr marL="1828782" indent="0">
              <a:buNone/>
              <a:defRPr sz="2000"/>
            </a:lvl5pPr>
            <a:lvl6pPr marL="2285978" indent="0">
              <a:buNone/>
              <a:defRPr sz="2000"/>
            </a:lvl6pPr>
            <a:lvl7pPr marL="2743173" indent="0">
              <a:buNone/>
              <a:defRPr sz="2000"/>
            </a:lvl7pPr>
            <a:lvl8pPr marL="3200368" indent="0">
              <a:buNone/>
              <a:defRPr sz="2000"/>
            </a:lvl8pPr>
            <a:lvl9pPr marL="3657563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6178447-2B49-294E-AB4E-62E239BABB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6" y="0"/>
            <a:ext cx="7891272" cy="94621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FE8EDC5-D4AD-1645-A5DE-84A3B0579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6936" y="4767264"/>
            <a:ext cx="586298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40ACC41-4E94-4E4E-967A-397DE9723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9028" y="4796463"/>
            <a:ext cx="287258" cy="21544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fld id="{5339919A-1AF4-8143-B305-C972D12AEE0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4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uilding surrounded by trees&#10;&#10;Description automatically generated">
            <a:extLst>
              <a:ext uri="{FF2B5EF4-FFF2-40B4-BE49-F238E27FC236}">
                <a16:creationId xmlns:a16="http://schemas.microsoft.com/office/drawing/2014/main" id="{BF9DCDAA-17B1-BE96-72FC-3DB994FF05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1650" r="37081" b="5273"/>
          <a:stretch/>
        </p:blipFill>
        <p:spPr>
          <a:xfrm>
            <a:off x="0" y="1"/>
            <a:ext cx="9144000" cy="51435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5B37D1A-22AA-BAC2-AF09-FFAE114D5FBE}"/>
              </a:ext>
            </a:extLst>
          </p:cNvPr>
          <p:cNvSpPr/>
          <p:nvPr userDrawn="1"/>
        </p:nvSpPr>
        <p:spPr>
          <a:xfrm rot="16200000">
            <a:off x="944765" y="359780"/>
            <a:ext cx="2923770" cy="48133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79912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69884" y="1930722"/>
            <a:ext cx="3641761" cy="1329595"/>
          </a:xfrm>
        </p:spPr>
        <p:txBody>
          <a:bodyPr wrap="square"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884" y="3337371"/>
            <a:ext cx="3641761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2391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5197D59-9538-88A4-0D37-515FC3EDFA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" t="21629" r="19036" b="2651"/>
          <a:stretch/>
        </p:blipFill>
        <p:spPr>
          <a:xfrm>
            <a:off x="0" y="1"/>
            <a:ext cx="9144000" cy="5143499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AB91155-BE25-4BCA-3531-F570AA3209EE}"/>
              </a:ext>
            </a:extLst>
          </p:cNvPr>
          <p:cNvSpPr/>
          <p:nvPr userDrawn="1"/>
        </p:nvSpPr>
        <p:spPr>
          <a:xfrm rot="16200000">
            <a:off x="944765" y="356223"/>
            <a:ext cx="2923770" cy="48133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79912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086CA6E-77D1-F0FC-CC8D-41B9EA98BDE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6022" y="1927165"/>
            <a:ext cx="3641761" cy="1329595"/>
          </a:xfrm>
        </p:spPr>
        <p:txBody>
          <a:bodyPr wrap="square"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915AB51-7DDB-61B6-EC1B-8F7C4B490D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6022" y="3333814"/>
            <a:ext cx="3641761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</p:spTree>
    <p:extLst>
      <p:ext uri="{BB962C8B-B14F-4D97-AF65-F5344CB8AC3E}">
        <p14:creationId xmlns:p14="http://schemas.microsoft.com/office/powerpoint/2010/main" val="40086144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003CB1E-B3BE-6C51-7CD4-2E07A6E8FAC8}"/>
              </a:ext>
            </a:extLst>
          </p:cNvPr>
          <p:cNvSpPr/>
          <p:nvPr userDrawn="1"/>
        </p:nvSpPr>
        <p:spPr>
          <a:xfrm>
            <a:off x="0" y="4295776"/>
            <a:ext cx="9144000" cy="847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70499" y="2325253"/>
            <a:ext cx="8351856" cy="664797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0499" y="3095323"/>
            <a:ext cx="8351856" cy="2908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None/>
              <a:defRPr sz="21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0415BDD-4F94-EDB5-C8CD-9289012E7C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9653" y="400173"/>
            <a:ext cx="4550912" cy="44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750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31698C-A798-4B2C-D0CA-4C8C1BA396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B8DA90B-19FD-3B68-2914-6B5EBF4DF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94060"/>
            <a:ext cx="8233719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1284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p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EFBACD-CF62-DDF8-2A2E-B218FDACF784}"/>
              </a:ext>
            </a:extLst>
          </p:cNvPr>
          <p:cNvSpPr/>
          <p:nvPr userDrawn="1"/>
        </p:nvSpPr>
        <p:spPr>
          <a:xfrm>
            <a:off x="270026" y="4326523"/>
            <a:ext cx="8475077" cy="5891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7D8D0C12-CCB3-CD6F-526F-39993D773D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35CE1B5-6B72-80B1-06B7-767DB5286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94060"/>
            <a:ext cx="8233719" cy="4285983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52168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589662" y="0"/>
            <a:ext cx="3554338" cy="3139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58FC1E26-3DFA-4729-D4CE-1DEFDCDE95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80DA951E-2346-C651-F31E-6C0F8B0C0D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123568"/>
            <a:ext cx="4819017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A4665A5E-23A2-B700-AB86-18613EA1B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94060"/>
            <a:ext cx="4826917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4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7.emf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8.emf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9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ED615F03-C367-24C6-9AAC-7A87FF5B668A}"/>
              </a:ext>
            </a:extLst>
          </p:cNvPr>
          <p:cNvPicPr>
            <a:picLocks noChangeAspect="1"/>
          </p:cNvPicPr>
          <p:nvPr userDrawn="1"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0" y="4648201"/>
            <a:ext cx="9144000" cy="4953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8149665" cy="937610"/>
          </a:xfrm>
          <a:prstGeom prst="rect">
            <a:avLst/>
          </a:prstGeom>
        </p:spPr>
        <p:txBody>
          <a:bodyPr vert="horz" lIns="0" tIns="0" rIns="91440" bIns="45720" rtlCol="0" anchor="b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8" name="Slide Number Placeholder 5"/>
          <p:cNvSpPr txBox="1">
            <a:spLocks/>
          </p:cNvSpPr>
          <p:nvPr/>
        </p:nvSpPr>
        <p:spPr>
          <a:xfrm>
            <a:off x="4311875" y="4988311"/>
            <a:ext cx="520255" cy="1551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b="1" kern="1200">
                <a:solidFill>
                  <a:srgbClr val="8D8E8D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3BF4A0-F7E7-4F05-98F8-4325DF1FDB43}" type="slidenum">
              <a:rPr lang="en-US" sz="800" b="0" smtClean="0">
                <a:solidFill>
                  <a:schemeClr val="bg1"/>
                </a:solidFill>
              </a:rPr>
              <a:pPr/>
              <a:t>‹#›</a:t>
            </a:fld>
            <a:endParaRPr lang="en-US" sz="800" b="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665962-D527-D9A7-7D51-9A728E2C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169400"/>
            <a:ext cx="8163025" cy="904863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843FB73-839C-307F-E23A-3503F1BC31A5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09653" y="4542182"/>
            <a:ext cx="2616583" cy="2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39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33" r:id="rId2"/>
    <p:sldLayoutId id="2147483718" r:id="rId3"/>
    <p:sldLayoutId id="2147483720" r:id="rId4"/>
    <p:sldLayoutId id="2147483734" r:id="rId5"/>
    <p:sldLayoutId id="2147483666" r:id="rId6"/>
    <p:sldLayoutId id="2147483651" r:id="rId7"/>
    <p:sldLayoutId id="2147483735" r:id="rId8"/>
    <p:sldLayoutId id="2147483668" r:id="rId9"/>
    <p:sldLayoutId id="2147483671" r:id="rId10"/>
    <p:sldLayoutId id="2147483675" r:id="rId11"/>
    <p:sldLayoutId id="2147483670" r:id="rId12"/>
    <p:sldLayoutId id="2147483672" r:id="rId13"/>
    <p:sldLayoutId id="2147483673" r:id="rId14"/>
    <p:sldLayoutId id="2147483674" r:id="rId15"/>
    <p:sldLayoutId id="2147483679" r:id="rId16"/>
    <p:sldLayoutId id="2147483676" r:id="rId17"/>
    <p:sldLayoutId id="2147483677" r:id="rId18"/>
    <p:sldLayoutId id="2147483736" r:id="rId19"/>
    <p:sldLayoutId id="2147483737" r:id="rId20"/>
    <p:sldLayoutId id="2147483667" r:id="rId21"/>
    <p:sldLayoutId id="2147483738" r:id="rId22"/>
  </p:sldLayoutIdLst>
  <p:hf hdr="0" dt="0"/>
  <p:txStyles>
    <p:titleStyle>
      <a:lvl1pPr algn="l" defTabSz="457196" rtl="0" eaLnBrk="1" latinLnBrk="0" hangingPunct="1">
        <a:spcBef>
          <a:spcPct val="0"/>
        </a:spcBef>
        <a:buNone/>
        <a:defRPr sz="2400" kern="1200">
          <a:solidFill>
            <a:schemeClr val="accent1"/>
          </a:solidFill>
          <a:latin typeface="Arial"/>
          <a:ea typeface="+mj-ea"/>
          <a:cs typeface="Arial"/>
        </a:defRPr>
      </a:lvl1pPr>
    </p:titleStyle>
    <p:bodyStyle>
      <a:lvl1pPr marL="0" marR="0" indent="0" algn="l" defTabSz="914391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Tx/>
        <a:buSzTx/>
        <a:buFontTx/>
        <a:buNone/>
        <a:tabLst/>
        <a:defRPr sz="1600" b="0" kern="1200">
          <a:solidFill>
            <a:schemeClr val="tx1"/>
          </a:solidFill>
          <a:latin typeface="Arial"/>
          <a:ea typeface="+mn-ea"/>
          <a:cs typeface="Arial"/>
        </a:defRPr>
      </a:lvl1pPr>
      <a:lvl2pPr marL="742943" marR="0" indent="-285747" algn="l" defTabSz="914391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1600" b="0" kern="1200">
          <a:solidFill>
            <a:schemeClr val="tx1"/>
          </a:solidFill>
          <a:latin typeface="Arial"/>
          <a:ea typeface="+mn-ea"/>
          <a:cs typeface="Arial"/>
        </a:defRPr>
      </a:lvl2pPr>
      <a:lvl3pPr marL="1142988" marR="0" indent="-228597" algn="l" defTabSz="914391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Courier New" panose="02070309020205020404" pitchFamily="49" charset="0"/>
        <a:buChar char="o"/>
        <a:tabLst/>
        <a:defRPr sz="1600" b="0" kern="1200">
          <a:solidFill>
            <a:schemeClr val="tx1"/>
          </a:solidFill>
          <a:latin typeface="Arial"/>
          <a:ea typeface="+mn-ea"/>
          <a:cs typeface="Arial"/>
        </a:defRPr>
      </a:lvl3pPr>
      <a:lvl4pPr marL="0" indent="-228597" algn="l" defTabSz="457196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457196" indent="-228597" algn="l" defTabSz="457196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/>
          <a:ea typeface="+mn-ea"/>
          <a:cs typeface="Arial"/>
        </a:defRPr>
      </a:lvl5pPr>
      <a:lvl6pPr marL="2514575" indent="-228597" algn="l" defTabSz="45719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0" indent="-228597" algn="l" defTabSz="45719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6" indent="-228597" algn="l" defTabSz="45719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1" indent="-228597" algn="l" defTabSz="45719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1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8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3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3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B876CAD-8822-0A4B-A9A4-94EBFBE99B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b="76200"/>
          <a:stretch/>
        </p:blipFill>
        <p:spPr>
          <a:xfrm>
            <a:off x="0" y="0"/>
            <a:ext cx="9144000" cy="944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BF86D0-5B3C-8246-9FB2-13595F888753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4587017"/>
            <a:ext cx="9144000" cy="238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37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97864"/>
            <a:ext cx="7891272" cy="32095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6936" y="4767263"/>
            <a:ext cx="586298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6586" y="4796463"/>
            <a:ext cx="309700" cy="215444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800">
                <a:solidFill>
                  <a:schemeClr val="accent2"/>
                </a:solidFill>
              </a:defRPr>
            </a:lvl1pPr>
          </a:lstStyle>
          <a:p>
            <a:fld id="{5339919A-1AF4-8143-B305-C972D12AEE0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526949-9F17-DE48-919A-AF0B272E3A70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46204" y="4745205"/>
            <a:ext cx="818773" cy="26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2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20000"/>
        </a:lnSpc>
        <a:spcBef>
          <a:spcPts val="1800"/>
        </a:spcBef>
        <a:buFont typeface="Arial" panose="020B0604020202020204" pitchFamily="34" charset="0"/>
        <a:buNone/>
        <a:defRPr sz="14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None/>
        <a:tabLst/>
        <a:defRPr sz="14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71450" indent="-171450" algn="l" defTabSz="6858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Arial" panose="020B0604020202020204" pitchFamily="34" charset="0"/>
        <a:buChar char="•"/>
        <a:tabLst/>
        <a:defRPr sz="14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358775" indent="-176213" algn="l" defTabSz="685800" rtl="0" eaLnBrk="1" latinLnBrk="0" hangingPunct="1">
        <a:lnSpc>
          <a:spcPct val="120000"/>
        </a:lnSpc>
        <a:spcBef>
          <a:spcPts val="200"/>
        </a:spcBef>
        <a:buClr>
          <a:schemeClr val="tx2"/>
        </a:buClr>
        <a:buSzPct val="120000"/>
        <a:buFont typeface="System Font Regular"/>
        <a:buChar char="◦"/>
        <a:tabLst/>
        <a:defRPr sz="14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527050" indent="-152400" algn="l" defTabSz="685800" rtl="0" eaLnBrk="1" latinLnBrk="0" hangingPunct="1">
        <a:lnSpc>
          <a:spcPct val="120000"/>
        </a:lnSpc>
        <a:spcBef>
          <a:spcPts val="200"/>
        </a:spcBef>
        <a:buClr>
          <a:schemeClr val="tx2"/>
        </a:buClr>
        <a:buFont typeface="Arial" panose="020B0604020202020204" pitchFamily="34" charset="0"/>
        <a:buChar char="•"/>
        <a:tabLst/>
        <a:defRPr sz="14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E3E103A-A1EB-8142-822E-3F8A9AE34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32" y="277907"/>
            <a:ext cx="4337797" cy="412376"/>
          </a:xfrm>
        </p:spPr>
        <p:txBody>
          <a:bodyPr/>
          <a:lstStyle/>
          <a:p>
            <a:r>
              <a:rPr lang="en-US" dirty="0"/>
              <a:t>Prostate Cancer &amp; Gleason Grading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0B482B2-037F-FD4C-8898-D57ED943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457196"/>
            <a:fld id="{5339919A-1AF4-8143-B305-C972D12AEE0C}" type="slidenum">
              <a:rPr lang="en-US" sz="800">
                <a:solidFill>
                  <a:srgbClr val="76777B"/>
                </a:solidFill>
                <a:latin typeface="Arial" panose="020B0604020202020204"/>
              </a:rPr>
              <a:pPr defTabSz="457196"/>
              <a:t>1</a:t>
            </a:fld>
            <a:endParaRPr lang="en-US" sz="800">
              <a:solidFill>
                <a:srgbClr val="76777B"/>
              </a:solidFill>
              <a:latin typeface="Arial" panose="020B060402020202020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587265-1778-BFC8-D467-9FFD802FAD3A}"/>
              </a:ext>
            </a:extLst>
          </p:cNvPr>
          <p:cNvSpPr txBox="1"/>
          <p:nvPr/>
        </p:nvSpPr>
        <p:spPr>
          <a:xfrm>
            <a:off x="212437" y="2419836"/>
            <a:ext cx="41113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2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Diagnosis is made using </a:t>
            </a:r>
            <a:r>
              <a:rPr lang="en-US" sz="1400" b="1" dirty="0">
                <a:solidFill>
                  <a:srgbClr val="002060"/>
                </a:solidFill>
              </a:rPr>
              <a:t>biopsy samples </a:t>
            </a:r>
            <a:r>
              <a:rPr lang="en-US" sz="1400" dirty="0">
                <a:solidFill>
                  <a:schemeClr val="tx1"/>
                </a:solidFill>
              </a:rPr>
              <a:t>examined under the microscope by a pathologist</a:t>
            </a:r>
          </a:p>
        </p:txBody>
      </p:sp>
      <p:pic>
        <p:nvPicPr>
          <p:cNvPr id="1028" name="Picture 4" descr="Distribution of Cases and Deaths for the 10 Most Common Cancers for Men pie charts for news story &quot;Cancer in Men: Prostate Cancer is #1 for 118 Countries Worldwide&quot;">
            <a:extLst>
              <a:ext uri="{FF2B5EF4-FFF2-40B4-BE49-F238E27FC236}">
                <a16:creationId xmlns:a16="http://schemas.microsoft.com/office/drawing/2014/main" id="{E30CB008-DF40-A67D-1B43-452903D79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8814" y="1043709"/>
            <a:ext cx="4814797" cy="3350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C7C7A-EE56-A845-B365-67736FC267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389" y="1502630"/>
            <a:ext cx="5080000" cy="605203"/>
          </a:xfrm>
        </p:spPr>
        <p:txBody>
          <a:bodyPr/>
          <a:lstStyle/>
          <a:p>
            <a:pPr marL="0" lvl="2" indent="0">
              <a:buNone/>
            </a:pPr>
            <a:r>
              <a:rPr lang="en-US" b="1" dirty="0">
                <a:solidFill>
                  <a:srgbClr val="FF0000"/>
                </a:solidFill>
              </a:rPr>
              <a:t>Prostate Cancer </a:t>
            </a:r>
            <a:r>
              <a:rPr lang="en-US" dirty="0">
                <a:solidFill>
                  <a:schemeClr val="tx1"/>
                </a:solidFill>
              </a:rPr>
              <a:t>is the second most diagnosed non-skin cancer in men worldwide (1</a:t>
            </a:r>
            <a:r>
              <a:rPr lang="en-US" baseline="30000" dirty="0">
                <a:solidFill>
                  <a:schemeClr val="tx1"/>
                </a:solidFill>
              </a:rPr>
              <a:t>st</a:t>
            </a:r>
            <a:r>
              <a:rPr lang="en-US" dirty="0">
                <a:solidFill>
                  <a:schemeClr val="tx1"/>
                </a:solidFill>
              </a:rPr>
              <a:t> in the US) </a:t>
            </a:r>
          </a:p>
          <a:p>
            <a:pPr marL="0" lvl="2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 descr="A diagram of a human body&#10;&#10;AI-generated content may be incorrect.">
            <a:extLst>
              <a:ext uri="{FF2B5EF4-FFF2-40B4-BE49-F238E27FC236}">
                <a16:creationId xmlns:a16="http://schemas.microsoft.com/office/drawing/2014/main" id="{D15C1025-8C66-800E-1F88-54D4454747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2065" y="948147"/>
            <a:ext cx="2991208" cy="2539903"/>
          </a:xfrm>
          <a:prstGeom prst="rect">
            <a:avLst/>
          </a:prstGeom>
        </p:spPr>
      </p:pic>
      <p:pic>
        <p:nvPicPr>
          <p:cNvPr id="10" name="Picture 9" descr="A close-up of a red and white cell&#10;&#10;AI-generated content may be incorrect.">
            <a:extLst>
              <a:ext uri="{FF2B5EF4-FFF2-40B4-BE49-F238E27FC236}">
                <a16:creationId xmlns:a16="http://schemas.microsoft.com/office/drawing/2014/main" id="{4961B924-CB38-D00B-C387-061454830E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8870" y="3464146"/>
            <a:ext cx="4387716" cy="108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50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187AB-4C83-E34C-CBDF-3BC236208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14" y="289824"/>
            <a:ext cx="4460586" cy="314036"/>
          </a:xfrm>
        </p:spPr>
        <p:txBody>
          <a:bodyPr/>
          <a:lstStyle/>
          <a:p>
            <a:r>
              <a:rPr lang="en-US" dirty="0"/>
              <a:t>Prostate Cancer &amp; Gleason 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CFE69-3B40-DACF-2F65-82C8FBD21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04" y="1014524"/>
            <a:ext cx="8953392" cy="568871"/>
          </a:xfrm>
        </p:spPr>
        <p:txBody>
          <a:bodyPr/>
          <a:lstStyle/>
          <a:p>
            <a:pPr marL="0" lvl="2" indent="0">
              <a:buNone/>
            </a:pPr>
            <a:r>
              <a:rPr lang="en-US" dirty="0">
                <a:solidFill>
                  <a:schemeClr val="tx1"/>
                </a:solidFill>
              </a:rPr>
              <a:t>The Gleason grading system is used to assess </a:t>
            </a:r>
            <a:r>
              <a:rPr lang="en-US" b="1" dirty="0">
                <a:solidFill>
                  <a:srgbClr val="002060"/>
                </a:solidFill>
              </a:rPr>
              <a:t>how aggressive the cancer is</a:t>
            </a:r>
            <a:r>
              <a:rPr lang="en-US" dirty="0">
                <a:solidFill>
                  <a:schemeClr val="tx1"/>
                </a:solidFill>
              </a:rPr>
              <a:t>, based on glandular architecture seen in H&amp;E-stained biopsy tissue. This grade influence treatment decisions: surveillance vs surgery/radiation.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409D1A-5C37-2235-55AA-FB2CC756F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9919A-1AF4-8143-B305-C972D12AEE0C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 descr="A diagram of a pattern&#10;&#10;AI-generated content may be incorrect.">
            <a:extLst>
              <a:ext uri="{FF2B5EF4-FFF2-40B4-BE49-F238E27FC236}">
                <a16:creationId xmlns:a16="http://schemas.microsoft.com/office/drawing/2014/main" id="{9A5C4085-24C1-D9D6-CE12-B2932929A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942" y="1583395"/>
            <a:ext cx="3974033" cy="2974222"/>
          </a:xfrm>
          <a:prstGeom prst="rect">
            <a:avLst/>
          </a:prstGeom>
        </p:spPr>
      </p:pic>
      <p:pic>
        <p:nvPicPr>
          <p:cNvPr id="10" name="Picture 9" descr="A close-up of several cells&#10;&#10;AI-generated content may be incorrect.">
            <a:extLst>
              <a:ext uri="{FF2B5EF4-FFF2-40B4-BE49-F238E27FC236}">
                <a16:creationId xmlns:a16="http://schemas.microsoft.com/office/drawing/2014/main" id="{0B9F1031-3B85-158D-489C-035825F9A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503" y="1994059"/>
            <a:ext cx="4854193" cy="178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313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8E1DA-7493-695A-1399-A6736DD85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E782-5BF5-5600-3376-9DFC92AA7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14" y="289824"/>
            <a:ext cx="4460586" cy="314036"/>
          </a:xfrm>
        </p:spPr>
        <p:txBody>
          <a:bodyPr/>
          <a:lstStyle/>
          <a:p>
            <a:r>
              <a:rPr lang="en-US" dirty="0"/>
              <a:t>Why Automate Tissue Segmentation?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3DFB59-4D0E-6142-F63B-E5B6162FC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9919A-1AF4-8143-B305-C972D12AEE0C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 descr="A close-up of several cells&#10;&#10;AI-generated content may be incorrect.">
            <a:extLst>
              <a:ext uri="{FF2B5EF4-FFF2-40B4-BE49-F238E27FC236}">
                <a16:creationId xmlns:a16="http://schemas.microsoft.com/office/drawing/2014/main" id="{9CC1F49A-3D7C-514E-9A26-773538A3D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6030" y="2083728"/>
            <a:ext cx="4854193" cy="178670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46AE4-E93A-C299-A6BC-C2E3D74A2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739" y="1263906"/>
            <a:ext cx="3958291" cy="878931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</a:rPr>
              <a:t>Manual Gleason grading is </a:t>
            </a:r>
            <a:r>
              <a:rPr lang="en-US" b="0" dirty="0">
                <a:solidFill>
                  <a:schemeClr val="accent1"/>
                </a:solidFill>
              </a:rPr>
              <a:t>time-consuming</a:t>
            </a:r>
            <a:r>
              <a:rPr lang="en-US" b="0" dirty="0">
                <a:solidFill>
                  <a:schemeClr val="tx1"/>
                </a:solidFill>
              </a:rPr>
              <a:t> and subject to </a:t>
            </a:r>
            <a:r>
              <a:rPr lang="en-US" b="0" dirty="0">
                <a:solidFill>
                  <a:schemeClr val="accent1"/>
                </a:solidFill>
              </a:rPr>
              <a:t>interobserver variability</a:t>
            </a:r>
            <a:r>
              <a:rPr lang="en-US" b="0" dirty="0">
                <a:solidFill>
                  <a:schemeClr val="tx1"/>
                </a:solidFill>
              </a:rPr>
              <a:t>, especially between intermediate grades.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00C317-A81F-4575-3FA4-5C3E388EEB46}"/>
              </a:ext>
            </a:extLst>
          </p:cNvPr>
          <p:cNvSpPr txBox="1"/>
          <p:nvPr/>
        </p:nvSpPr>
        <p:spPr>
          <a:xfrm>
            <a:off x="217739" y="2668598"/>
            <a:ext cx="40864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dirty="0"/>
              <a:t>Automated segmentation into benign epithelium, stroma, and Gleason patterns will: </a:t>
            </a:r>
            <a:r>
              <a:rPr lang="en-US" sz="1400" dirty="0">
                <a:solidFill>
                  <a:srgbClr val="0070C0"/>
                </a:solidFill>
              </a:rPr>
              <a:t>a) standardize diagnosis</a:t>
            </a:r>
            <a:r>
              <a:rPr lang="en-US" sz="1400" dirty="0"/>
              <a:t>, and </a:t>
            </a:r>
            <a:r>
              <a:rPr lang="en-US" sz="1400" dirty="0">
                <a:solidFill>
                  <a:srgbClr val="0070C0"/>
                </a:solidFill>
              </a:rPr>
              <a:t>b) enable large-scale analysis across thousands of cases</a:t>
            </a:r>
          </a:p>
        </p:txBody>
      </p:sp>
    </p:spTree>
    <p:extLst>
      <p:ext uri="{BB962C8B-B14F-4D97-AF65-F5344CB8AC3E}">
        <p14:creationId xmlns:p14="http://schemas.microsoft.com/office/powerpoint/2010/main" val="218578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CM_Template_Cobranded PPT_Gray">
  <a:themeElements>
    <a:clrScheme name="WCM 2022">
      <a:dk1>
        <a:srgbClr val="2D2E2D"/>
      </a:dk1>
      <a:lt1>
        <a:srgbClr val="FFFFFF"/>
      </a:lt1>
      <a:dk2>
        <a:srgbClr val="555555"/>
      </a:dk2>
      <a:lt2>
        <a:srgbClr val="EFEEED"/>
      </a:lt2>
      <a:accent1>
        <a:srgbClr val="B31B1B"/>
      </a:accent1>
      <a:accent2>
        <a:srgbClr val="CF4520"/>
      </a:accent2>
      <a:accent3>
        <a:srgbClr val="E87722"/>
      </a:accent3>
      <a:accent4>
        <a:srgbClr val="FFC72C"/>
      </a:accent4>
      <a:accent5>
        <a:srgbClr val="8D8E8D"/>
      </a:accent5>
      <a:accent6>
        <a:srgbClr val="CECFCD"/>
      </a:accent6>
      <a:hlink>
        <a:srgbClr val="272727"/>
      </a:hlink>
      <a:folHlink>
        <a:srgbClr val="27272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wcm_template_masterbrand_wide_ppt_white" id="{907254EC-2902-A44B-BCB7-1945B2D07FF4}" vid="{49B71980-DE23-324C-99C3-85255CCFAC7B}"/>
    </a:ext>
  </a:extLst>
</a:theme>
</file>

<file path=ppt/theme/theme2.xml><?xml version="1.0" encoding="utf-8"?>
<a:theme xmlns:a="http://schemas.openxmlformats.org/drawingml/2006/main" name="Red_Office Theme">
  <a:themeElements>
    <a:clrScheme name="Custom 23">
      <a:dk1>
        <a:srgbClr val="000000"/>
      </a:dk1>
      <a:lt1>
        <a:srgbClr val="FFFFFF"/>
      </a:lt1>
      <a:dk2>
        <a:srgbClr val="41C0C0"/>
      </a:dk2>
      <a:lt2>
        <a:srgbClr val="129ABF"/>
      </a:lt2>
      <a:accent1>
        <a:srgbClr val="DC1E34"/>
      </a:accent1>
      <a:accent2>
        <a:srgbClr val="76777B"/>
      </a:accent2>
      <a:accent3>
        <a:srgbClr val="645FAA"/>
      </a:accent3>
      <a:accent4>
        <a:srgbClr val="FF7F30"/>
      </a:accent4>
      <a:accent5>
        <a:srgbClr val="129ABF"/>
      </a:accent5>
      <a:accent6>
        <a:srgbClr val="95C93C"/>
      </a:accent6>
      <a:hlink>
        <a:srgbClr val="76777B"/>
      </a:hlink>
      <a:folHlink>
        <a:srgbClr val="76777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400" dirty="0" err="1" smtClean="0">
            <a:solidFill>
              <a:schemeClr val="accent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C019BC97-465A-1A41-B7F9-427677FE6B84}" vid="{33BAFF5A-BEC4-D049-9527-2C1DA84597F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10068</TotalTime>
  <Words>134</Words>
  <Application>Microsoft Macintosh PowerPoint</Application>
  <PresentationFormat>On-screen Show (16:9)</PresentationFormat>
  <Paragraphs>14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Courier New</vt:lpstr>
      <vt:lpstr>System Font Regular</vt:lpstr>
      <vt:lpstr>WCM_Template_Cobranded PPT_Gray</vt:lpstr>
      <vt:lpstr>Red_Office Theme</vt:lpstr>
      <vt:lpstr>Prostate Cancer &amp; Gleason Grading</vt:lpstr>
      <vt:lpstr>Prostate Cancer &amp; Gleason Grading</vt:lpstr>
      <vt:lpstr>Why Automate Tissue Segmentation?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Slide Title</dc:title>
  <dc:subject/>
  <dc:creator>brian zickerman</dc:creator>
  <cp:keywords/>
  <dc:description/>
  <cp:lastModifiedBy>Sharma, Rish</cp:lastModifiedBy>
  <cp:revision>514</cp:revision>
  <cp:lastPrinted>2015-10-19T20:50:20Z</cp:lastPrinted>
  <dcterms:created xsi:type="dcterms:W3CDTF">2022-12-12T22:47:27Z</dcterms:created>
  <dcterms:modified xsi:type="dcterms:W3CDTF">2025-03-25T18:38:37Z</dcterms:modified>
  <cp:category/>
</cp:coreProperties>
</file>

<file path=docProps/thumbnail.jpeg>
</file>